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Nunito"/>
      <p:regular r:id="rId43"/>
      <p:bold r:id="rId44"/>
      <p:italic r:id="rId45"/>
      <p:boldItalic r:id="rId46"/>
    </p:embeddedFont>
    <p:embeddedFont>
      <p:font typeface="Maven Pro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Nunito-bold.fntdata"/><Relationship Id="rId21" Type="http://schemas.openxmlformats.org/officeDocument/2006/relationships/slide" Target="slides/slide16.xml"/><Relationship Id="rId43" Type="http://schemas.openxmlformats.org/officeDocument/2006/relationships/font" Target="fonts/Nunito-regular.fntdata"/><Relationship Id="rId24" Type="http://schemas.openxmlformats.org/officeDocument/2006/relationships/slide" Target="slides/slide19.xml"/><Relationship Id="rId46" Type="http://schemas.openxmlformats.org/officeDocument/2006/relationships/font" Target="fonts/Nunito-boldItalic.fntdata"/><Relationship Id="rId23" Type="http://schemas.openxmlformats.org/officeDocument/2006/relationships/slide" Target="slides/slide18.xml"/><Relationship Id="rId45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MavenPro-bold.fntdata"/><Relationship Id="rId25" Type="http://schemas.openxmlformats.org/officeDocument/2006/relationships/slide" Target="slides/slide20.xml"/><Relationship Id="rId47" Type="http://schemas.openxmlformats.org/officeDocument/2006/relationships/font" Target="fonts/MavenPro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59875cf2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59875cf2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59875cf2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59875cf2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359875cf2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359875cf2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359875cf2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359875cf2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59875cf2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59875cf2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359875cf2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359875cf2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359875cf2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359875cf2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34cc721585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34cc721585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359875cf2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359875cf2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34cc72158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34cc72158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b09d0291ec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b09d0291ec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359875cf2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359875cf2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34cc72158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34cc72158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34cc721585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34cc72158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34cc72158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34cc72158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34cc721585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34cc721585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34cc721585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34cc721585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34cc721585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34cc721585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be2479d24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be2479d24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becbd91e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becbd91e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bf1bde39c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bf1bde39c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59875cf2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59875cf2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34cc72158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34cc72158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34cc721585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134cc721585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34cc721585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34cc72158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34cc721585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34cc72158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34cc721585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34cc72158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34cc721585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34cc721585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We’ll never get it perfect, but it’s an iterative process so we’ll be okay.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a92579d8f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a92579d8f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359875cf2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359875cf2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359875cf2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359875cf2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34cc72158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34cc72158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359875cf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359875cf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Development is cyclical!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359875cf2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359875cf2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359875cf2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359875cf2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34cc7215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34cc7215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linkedin.com/in/william-angel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18.png"/><Relationship Id="rId7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Relationship Id="rId4" Type="http://schemas.openxmlformats.org/officeDocument/2006/relationships/image" Target="../media/image13.png"/><Relationship Id="rId5" Type="http://schemas.openxmlformats.org/officeDocument/2006/relationships/image" Target="../media/image21.png"/><Relationship Id="rId6" Type="http://schemas.openxmlformats.org/officeDocument/2006/relationships/image" Target="../media/image20.png"/><Relationship Id="rId7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Relationship Id="rId6" Type="http://schemas.openxmlformats.org/officeDocument/2006/relationships/image" Target="../media/image24.png"/><Relationship Id="rId7" Type="http://schemas.openxmlformats.org/officeDocument/2006/relationships/image" Target="../media/image29.png"/><Relationship Id="rId8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www.linkedin.com/in/william-angel/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12factor.net/" TargetMode="External"/><Relationship Id="rId4" Type="http://schemas.openxmlformats.org/officeDocument/2006/relationships/hyperlink" Target="https://sre.google/sre-book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Fundamentals 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Angel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Linkedin: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https://www.linkedin.com/in/william-angel/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Twitter: @DataDrivenAngel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who defines what DevOps is?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DORA - DevOps Research and </a:t>
            </a:r>
            <a:r>
              <a:rPr lang="en"/>
              <a:t>Assessment</a:t>
            </a:r>
            <a:endParaRPr/>
          </a:p>
        </p:txBody>
      </p:sp>
      <p:sp>
        <p:nvSpPr>
          <p:cNvPr id="342" name="Google Shape;342;p23"/>
          <p:cNvSpPr txBox="1"/>
          <p:nvPr>
            <p:ph idx="1" type="body"/>
          </p:nvPr>
        </p:nvSpPr>
        <p:spPr>
          <a:xfrm>
            <a:off x="1303800" y="1990050"/>
            <a:ext cx="51723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DevOps Research and Assessment Team: Google Cloud’s devops </a:t>
            </a:r>
            <a:r>
              <a:rPr lang="en"/>
              <a:t>research team.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Originally independent company started by Nicole Forsgren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She’s the author of Accelerate: The Science of Devops and Lean Software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Puts out Annual State of DevOps report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Industry survey of software development performance.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3" name="Google Shape;3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6924" y="1704225"/>
            <a:ext cx="2304150" cy="343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Dora Metrics</a:t>
            </a:r>
            <a:endParaRPr/>
          </a:p>
        </p:txBody>
      </p:sp>
      <p:sp>
        <p:nvSpPr>
          <p:cNvPr id="349" name="Google Shape;349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core devops metrics from DORA (sometimes referred to as the ‘Four Keys’):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Deployment Frequency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Lead time for changes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Time to restore service (MTTR)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Change Failure Rate (CFR)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Frequency</a:t>
            </a:r>
            <a:endParaRPr/>
          </a:p>
        </p:txBody>
      </p:sp>
      <p:sp>
        <p:nvSpPr>
          <p:cNvPr id="355" name="Google Shape;355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ow often does your organization deploy code to production or release it to end users?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Elite: On-demand (multiple deploys per day)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High: Between once per week and once per month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Medium: Between once per month and once every 6 months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Low: Fewer than once per six months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 time for changes</a:t>
            </a:r>
            <a:endParaRPr/>
          </a:p>
        </p:txBody>
      </p:sp>
      <p:sp>
        <p:nvSpPr>
          <p:cNvPr id="361" name="Google Shape;361;p2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ow long does it take to go from code committed to code successfully running in production?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Elite: Less than one hour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High: Between one day and one week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Medium: Between one month and six months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Low: More than six months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to restore service</a:t>
            </a:r>
            <a:endParaRPr/>
          </a:p>
        </p:txBody>
      </p:sp>
      <p:sp>
        <p:nvSpPr>
          <p:cNvPr id="367" name="Google Shape;367;p27"/>
          <p:cNvSpPr txBox="1"/>
          <p:nvPr>
            <p:ph idx="1" type="body"/>
          </p:nvPr>
        </p:nvSpPr>
        <p:spPr>
          <a:xfrm>
            <a:off x="1303800" y="1940675"/>
            <a:ext cx="3268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Time To Recovery (MTTR)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long does it generally take to restore service when a service incident or a defect that impacts users occurs?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Elite: Less than one hour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High: Between one day and one week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Medium: Between one month and six months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Low: More than six months</a:t>
            </a:r>
            <a:endParaRPr/>
          </a:p>
        </p:txBody>
      </p:sp>
      <p:pic>
        <p:nvPicPr>
          <p:cNvPr id="368" name="Google Shape;3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4800" y="1940677"/>
            <a:ext cx="3431950" cy="199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Failure Rate</a:t>
            </a:r>
            <a:endParaRPr/>
          </a:p>
        </p:txBody>
      </p:sp>
      <p:sp>
        <p:nvSpPr>
          <p:cNvPr id="374" name="Google Shape;374;p28"/>
          <p:cNvSpPr txBox="1"/>
          <p:nvPr>
            <p:ph idx="1" type="body"/>
          </p:nvPr>
        </p:nvSpPr>
        <p:spPr>
          <a:xfrm>
            <a:off x="1275575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hat percentage of changes to production or released to users result in degraded service and subsequently require remediation?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Elite: 0-15%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High: 16-30%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Medium: 16-30%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Low: 16-30%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short: going fast results in higher quality software</a:t>
            </a:r>
            <a:endParaRPr/>
          </a:p>
        </p:txBody>
      </p:sp>
      <p:pic>
        <p:nvPicPr>
          <p:cNvPr id="380" name="Google Shape;38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756550"/>
            <a:ext cx="5868477" cy="296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0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Practices &amp; Tools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CAVEAT:</a:t>
            </a:r>
            <a:endParaRPr/>
          </a:p>
        </p:txBody>
      </p:sp>
      <p:sp>
        <p:nvSpPr>
          <p:cNvPr id="391" name="Google Shape;391;p31"/>
          <p:cNvSpPr txBox="1"/>
          <p:nvPr>
            <p:ph idx="1" type="body"/>
          </p:nvPr>
        </p:nvSpPr>
        <p:spPr>
          <a:xfrm>
            <a:off x="1303800" y="1422150"/>
            <a:ext cx="3615000" cy="31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All practices and tools are context specific and may not be appropriate for your software development environment.</a:t>
            </a:r>
            <a:br>
              <a:rPr lang="en"/>
            </a:br>
            <a:br>
              <a:rPr lang="en"/>
            </a:br>
            <a:r>
              <a:rPr lang="en"/>
              <a:t>In many cases software development and operations may deviate from ‘best practices’ due to contractual or security constraints.</a:t>
            </a:r>
            <a:br>
              <a:rPr lang="en"/>
            </a:br>
            <a:br>
              <a:rPr lang="en"/>
            </a:br>
            <a:r>
              <a:rPr lang="en"/>
              <a:t>Constraints are okay…</a:t>
            </a:r>
            <a:br>
              <a:rPr lang="en"/>
            </a:br>
            <a:br>
              <a:rPr lang="en"/>
            </a:br>
            <a:endParaRPr/>
          </a:p>
        </p:txBody>
      </p:sp>
      <p:pic>
        <p:nvPicPr>
          <p:cNvPr id="392" name="Google Shape;3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725" y="721875"/>
            <a:ext cx="2429404" cy="3240825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1"/>
          <p:cNvSpPr txBox="1"/>
          <p:nvPr/>
        </p:nvSpPr>
        <p:spPr>
          <a:xfrm>
            <a:off x="5547525" y="4031350"/>
            <a:ext cx="242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Sometimes you get painful constraints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: DevOps Practices and Tooling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DevOps Overview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DevOps Dora Metrics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Practices and Tools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Challenges of DevOps for Data Engineering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Practices &amp; Tools</a:t>
            </a:r>
            <a:endParaRPr/>
          </a:p>
        </p:txBody>
      </p:sp>
      <p:sp>
        <p:nvSpPr>
          <p:cNvPr id="399" name="Google Shape;399;p3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Practices &amp; Tooling: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Version Control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Testing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Deployment Automation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Configuration Management / Infrastructure as code (IaC)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Logging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Monitoring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</a:t>
            </a:r>
            <a:endParaRPr/>
          </a:p>
        </p:txBody>
      </p:sp>
      <p:sp>
        <p:nvSpPr>
          <p:cNvPr id="405" name="Google Shape;405;p33"/>
          <p:cNvSpPr txBox="1"/>
          <p:nvPr>
            <p:ph idx="1" type="body"/>
          </p:nvPr>
        </p:nvSpPr>
        <p:spPr>
          <a:xfrm>
            <a:off x="1303800" y="1990050"/>
            <a:ext cx="28920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Using</a:t>
            </a:r>
            <a:r>
              <a:rPr lang="en"/>
              <a:t> a version control system (VCS) like git or SVN makes it easier to observe and revise code changes.</a:t>
            </a:r>
            <a:br>
              <a:rPr lang="en"/>
            </a:br>
            <a:br>
              <a:rPr lang="en"/>
            </a:br>
            <a:r>
              <a:rPr lang="en"/>
              <a:t>Do not ‘hot fix’ systems running in production (or if you do, please get those fixes in version control promptly).</a:t>
            </a:r>
            <a:endParaRPr/>
          </a:p>
        </p:txBody>
      </p:sp>
      <p:pic>
        <p:nvPicPr>
          <p:cNvPr id="406" name="Google Shape;4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250" y="1192000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412" name="Google Shape;412;p34"/>
          <p:cNvSpPr txBox="1"/>
          <p:nvPr>
            <p:ph idx="1" type="body"/>
          </p:nvPr>
        </p:nvSpPr>
        <p:spPr>
          <a:xfrm>
            <a:off x="4226400" y="1990063"/>
            <a:ext cx="41079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are testing your code. </a:t>
            </a:r>
            <a:br>
              <a:rPr lang="en"/>
            </a:br>
            <a:br>
              <a:rPr lang="en"/>
            </a:br>
            <a:r>
              <a:rPr lang="en"/>
              <a:t>Ideally that involves intentionally building and maintaining a set of tests that run automatically as you merge new code into your version control system as part of Continuous Integration (CI).</a:t>
            </a:r>
            <a:br>
              <a:rPr lang="en"/>
            </a:br>
            <a:br>
              <a:rPr lang="en"/>
            </a:br>
            <a:r>
              <a:rPr lang="en"/>
              <a:t>Otherwise angry users will do the testing for you.</a:t>
            </a:r>
            <a:br>
              <a:rPr lang="en"/>
            </a:br>
            <a:br>
              <a:rPr lang="en"/>
            </a:br>
            <a:r>
              <a:rPr lang="en"/>
              <a:t>Your language will have a testing framework or library. Use that.</a:t>
            </a:r>
            <a:endParaRPr/>
          </a:p>
        </p:txBody>
      </p:sp>
      <p:pic>
        <p:nvPicPr>
          <p:cNvPr id="413" name="Google Shape;41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525" y="1640438"/>
            <a:ext cx="2585445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Automation</a:t>
            </a:r>
            <a:endParaRPr/>
          </a:p>
        </p:txBody>
      </p:sp>
      <p:sp>
        <p:nvSpPr>
          <p:cNvPr id="419" name="Google Shape;419;p35"/>
          <p:cNvSpPr txBox="1"/>
          <p:nvPr>
            <p:ph idx="1" type="body"/>
          </p:nvPr>
        </p:nvSpPr>
        <p:spPr>
          <a:xfrm>
            <a:off x="916750" y="1990050"/>
            <a:ext cx="24093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Have a process to deploy your code. </a:t>
            </a:r>
            <a:br>
              <a:rPr lang="en"/>
            </a:br>
            <a:br>
              <a:rPr lang="en"/>
            </a:br>
            <a:r>
              <a:rPr lang="en"/>
              <a:t>Ideally your deployment process is fully automated and runs whenever there is new code in version control, resulting in Continuous Delivery (CD) of software.</a:t>
            </a:r>
            <a:endParaRPr/>
          </a:p>
        </p:txBody>
      </p:sp>
      <p:pic>
        <p:nvPicPr>
          <p:cNvPr id="420" name="Google Shape;4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0700" y="2103275"/>
            <a:ext cx="5716601" cy="321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Automation / CICD tools:</a:t>
            </a:r>
            <a:endParaRPr/>
          </a:p>
        </p:txBody>
      </p:sp>
      <p:sp>
        <p:nvSpPr>
          <p:cNvPr id="426" name="Google Shape;426;p36"/>
          <p:cNvSpPr txBox="1"/>
          <p:nvPr>
            <p:ph idx="1" type="body"/>
          </p:nvPr>
        </p:nvSpPr>
        <p:spPr>
          <a:xfrm>
            <a:off x="1303800" y="1990050"/>
            <a:ext cx="23163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Github Actions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Gitlab CI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Argo CD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CircleCI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Jenkins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</a:t>
            </a:r>
            <a:r>
              <a:rPr lang="en"/>
              <a:t>any many more</a:t>
            </a:r>
            <a:endParaRPr/>
          </a:p>
        </p:txBody>
      </p:sp>
      <p:pic>
        <p:nvPicPr>
          <p:cNvPr id="427" name="Google Shape;42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200" y="1239900"/>
            <a:ext cx="2031651" cy="114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2125" y="1296525"/>
            <a:ext cx="2800565" cy="15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3200" y="3801263"/>
            <a:ext cx="4514850" cy="138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84950" y="2380025"/>
            <a:ext cx="1816150" cy="181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37137" y="3102825"/>
            <a:ext cx="1970549" cy="197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 Management / Infrastructure as Code</a:t>
            </a:r>
            <a:endParaRPr/>
          </a:p>
        </p:txBody>
      </p:sp>
      <p:sp>
        <p:nvSpPr>
          <p:cNvPr id="437" name="Google Shape;437;p3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Putting your configuration in code makes deployment more repeatable.</a:t>
            </a:r>
            <a:br>
              <a:rPr lang="en"/>
            </a:br>
            <a:br>
              <a:rPr lang="en"/>
            </a:br>
            <a:r>
              <a:rPr lang="en"/>
              <a:t>We put our code in version control to make running it more repeatable.</a:t>
            </a:r>
            <a:br>
              <a:rPr lang="en"/>
            </a:br>
            <a:br>
              <a:rPr lang="en"/>
            </a:br>
            <a:r>
              <a:rPr lang="en"/>
              <a:t>By putting our </a:t>
            </a:r>
            <a:r>
              <a:rPr lang="en"/>
              <a:t>infrastructure provisioning and </a:t>
            </a:r>
            <a:r>
              <a:rPr lang="en"/>
              <a:t>configuration in version control our infrastructure becomes more repeatable. If it’s just something</a:t>
            </a: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 Management / Infrastructure as Code Tools:</a:t>
            </a:r>
            <a:endParaRPr/>
          </a:p>
        </p:txBody>
      </p:sp>
      <p:sp>
        <p:nvSpPr>
          <p:cNvPr id="443" name="Google Shape;443;p38"/>
          <p:cNvSpPr txBox="1"/>
          <p:nvPr>
            <p:ph idx="1" type="body"/>
          </p:nvPr>
        </p:nvSpPr>
        <p:spPr>
          <a:xfrm>
            <a:off x="1303800" y="200180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Terraform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Chef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Puppet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Pulumi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Ansible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GCP/AWS/Azure tools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many more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endParaRPr/>
          </a:p>
        </p:txBody>
      </p:sp>
      <p:pic>
        <p:nvPicPr>
          <p:cNvPr id="444" name="Google Shape;44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7225" y="2001800"/>
            <a:ext cx="2927351" cy="20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0875" y="3293147"/>
            <a:ext cx="5055201" cy="171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4863" y="3732024"/>
            <a:ext cx="3854275" cy="1411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34700" y="1399125"/>
            <a:ext cx="2509300" cy="8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80277" y="3772451"/>
            <a:ext cx="1683001" cy="1330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Logging</a:t>
            </a:r>
            <a:endParaRPr/>
          </a:p>
        </p:txBody>
      </p:sp>
      <p:sp>
        <p:nvSpPr>
          <p:cNvPr id="454" name="Google Shape;454;p3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log events in applications to help with: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Debugging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Identify errors and unexpected behavior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Confirm correct behavior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Measure performance 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Auditing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Business &amp; legal audits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Data Analytics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55" name="Google Shape;45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6272" y="598575"/>
            <a:ext cx="3002601" cy="400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</a:t>
            </a:r>
            <a:endParaRPr/>
          </a:p>
        </p:txBody>
      </p:sp>
      <p:sp>
        <p:nvSpPr>
          <p:cNvPr id="461" name="Google Shape;461;p4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monitor deployed software applications so that we can: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Sleep at night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Having insight into system performance increases confidence in reliability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Monitoring usually includes alerting as well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Improve system performance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Identifying performance bottlenecks allows for optimization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Improve user satisfaction / system value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Users don’t like errors and software bugs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 Ecosystem</a:t>
            </a:r>
            <a:endParaRPr/>
          </a:p>
        </p:txBody>
      </p:sp>
      <p:sp>
        <p:nvSpPr>
          <p:cNvPr id="467" name="Google Shape;467;p41"/>
          <p:cNvSpPr txBox="1"/>
          <p:nvPr>
            <p:ph idx="1" type="body"/>
          </p:nvPr>
        </p:nvSpPr>
        <p:spPr>
          <a:xfrm>
            <a:off x="1303800" y="1990050"/>
            <a:ext cx="23736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Prometheus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Grafana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Elastic/ ELK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Splunk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New Relic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Sentry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Dog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many many more</a:t>
            </a:r>
            <a:br>
              <a:rPr lang="en"/>
            </a:br>
            <a:endParaRPr/>
          </a:p>
        </p:txBody>
      </p:sp>
      <p:pic>
        <p:nvPicPr>
          <p:cNvPr id="468" name="Google Shape;46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4075" y="2176700"/>
            <a:ext cx="1419550" cy="144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4075" y="1597875"/>
            <a:ext cx="1876425" cy="40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5875" y="1597877"/>
            <a:ext cx="2948125" cy="87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41575" y="2474925"/>
            <a:ext cx="2056725" cy="205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65050" y="978750"/>
            <a:ext cx="2009775" cy="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46038" y="315725"/>
            <a:ext cx="1447800" cy="5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Overview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seems like a lot… </a:t>
            </a:r>
            <a:endParaRPr/>
          </a:p>
        </p:txBody>
      </p:sp>
      <p:sp>
        <p:nvSpPr>
          <p:cNvPr id="479" name="Google Shape;479;p42"/>
          <p:cNvSpPr txBox="1"/>
          <p:nvPr>
            <p:ph idx="1" type="body"/>
          </p:nvPr>
        </p:nvSpPr>
        <p:spPr>
          <a:xfrm>
            <a:off x="5318325" y="1990050"/>
            <a:ext cx="30159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“Shifting left” on operations means eventually needing 10x unicorn developers who understand everything, which will not happen. </a:t>
            </a:r>
            <a:br>
              <a:rPr lang="en"/>
            </a:br>
            <a:br>
              <a:rPr lang="en"/>
            </a:br>
            <a:r>
              <a:rPr lang="en"/>
              <a:t>DevOps is a team endeavor that requires support from the whole business.</a:t>
            </a:r>
            <a:br>
              <a:rPr lang="en"/>
            </a:br>
            <a:br>
              <a:rPr lang="en"/>
            </a:br>
            <a:br>
              <a:rPr lang="en"/>
            </a:br>
            <a:endParaRPr/>
          </a:p>
        </p:txBody>
      </p:sp>
      <p:pic>
        <p:nvPicPr>
          <p:cNvPr id="480" name="Google Shape;48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2" y="1328100"/>
            <a:ext cx="3375150" cy="33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for Data Engineering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for Data Engineering</a:t>
            </a:r>
            <a:endParaRPr/>
          </a:p>
        </p:txBody>
      </p:sp>
      <p:sp>
        <p:nvSpPr>
          <p:cNvPr id="491" name="Google Shape;491;p4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same!... But also different.*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Differences (non exhaustive list):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Data has mass.</a:t>
            </a:r>
            <a:br>
              <a:rPr lang="en"/>
            </a:br>
            <a:r>
              <a:rPr lang="en"/>
              <a:t>DevOps &amp; IaC work better as you put more state in VCS. Data is inherently stateful and gets expensive.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Large (larger?) number of third party vendors</a:t>
            </a:r>
            <a:br>
              <a:rPr lang="en"/>
            </a:br>
            <a:r>
              <a:rPr lang="en"/>
              <a:t>Lots of great vendors make running it all yourself less appealing, DevOps with significant third party </a:t>
            </a:r>
            <a:r>
              <a:rPr lang="en"/>
              <a:t>dependencies</a:t>
            </a:r>
            <a:r>
              <a:rPr lang="en"/>
              <a:t> gets harder.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/>
              <a:t> * This depends a lot on what kind of data engineering you’re doing. Custom built Data Intensive applications will benefit more obviously from ‘conventional’ DevOps practices than data warehouse / orchestration data engineering.</a:t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has Mass</a:t>
            </a:r>
            <a:endParaRPr/>
          </a:p>
        </p:txBody>
      </p:sp>
      <p:sp>
        <p:nvSpPr>
          <p:cNvPr id="497" name="Google Shape;497;p4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application development, the core artifact delivered is an application.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data engineering, the core artifact delivered is (often) an application that interacts with data.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Larger volumes of data are heavy and stateful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Many CICD tools work best with low/no state.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Tests are harder and more expensive with large data.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Maintaining a dev/qa/prod environment means 3x your data storage if you duplicate data.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Application often becomes commingled with data: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Harder to test code in isolation without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Larger number of third party tools</a:t>
            </a:r>
            <a:endParaRPr/>
          </a:p>
        </p:txBody>
      </p:sp>
      <p:sp>
        <p:nvSpPr>
          <p:cNvPr id="503" name="Google Shape;503;p4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vs buy decisions in data engineering often heavily tilted towards buy: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Don’t try and develop your own data warehouse unless you really really need it. BigQuery and snowflake are great.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Off the shelf ETL like Stitch and Fivetran are great affordable options.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Harder to do CICD, Monitoring, and Infrastructure as Code on third party SaaS if they do not offer that as a feature. Many don’t.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You can go full open source, in most analytics focused data engineering roles that will not be a cost effective option unless you’re super good at operations.</a:t>
            </a:r>
            <a:br>
              <a:rPr lang="en"/>
            </a:b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7"/>
          <p:cNvSpPr txBox="1"/>
          <p:nvPr>
            <p:ph type="title"/>
          </p:nvPr>
        </p:nvSpPr>
        <p:spPr>
          <a:xfrm>
            <a:off x="1303800" y="598575"/>
            <a:ext cx="7546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Conclusion: Data makes DevOps harder, but DevOps makes data engineering easier </a:t>
            </a:r>
            <a:endParaRPr/>
          </a:p>
        </p:txBody>
      </p:sp>
      <p:pic>
        <p:nvPicPr>
          <p:cNvPr id="509" name="Google Shape;50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675" y="1770675"/>
            <a:ext cx="4064975" cy="202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8"/>
          <p:cNvSpPr txBox="1"/>
          <p:nvPr>
            <p:ph type="ctrTitle"/>
          </p:nvPr>
        </p:nvSpPr>
        <p:spPr>
          <a:xfrm>
            <a:off x="824000" y="1613825"/>
            <a:ext cx="7213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15" name="Google Shape;515;p48"/>
          <p:cNvSpPr txBox="1"/>
          <p:nvPr>
            <p:ph idx="1" type="subTitle"/>
          </p:nvPr>
        </p:nvSpPr>
        <p:spPr>
          <a:xfrm>
            <a:off x="824000" y="3596300"/>
            <a:ext cx="81546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Linkedin: 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https://www.linkedin.com/in/william-angel/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Twitter:    @DataDrivenAngel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    DataDrivenAngel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Email:       will@williamangel.net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Resources:</a:t>
            </a:r>
            <a:endParaRPr/>
          </a:p>
        </p:txBody>
      </p:sp>
      <p:sp>
        <p:nvSpPr>
          <p:cNvPr id="521" name="Google Shape;521;p4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 Factor App Principles: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https://12factor.net/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Google SRE book: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https://sre.google/sre-book/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/>
          <p:nvPr>
            <p:ph type="title"/>
          </p:nvPr>
        </p:nvSpPr>
        <p:spPr>
          <a:xfrm>
            <a:off x="1303800" y="5844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DevOps?</a:t>
            </a:r>
            <a:endParaRPr/>
          </a:p>
        </p:txBody>
      </p:sp>
      <p:sp>
        <p:nvSpPr>
          <p:cNvPr id="295" name="Google Shape;295;p16"/>
          <p:cNvSpPr txBox="1"/>
          <p:nvPr>
            <p:ph idx="1" type="body"/>
          </p:nvPr>
        </p:nvSpPr>
        <p:spPr>
          <a:xfrm>
            <a:off x="1227425" y="18607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is how you win.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DevOps is being good at </a:t>
            </a:r>
            <a:r>
              <a:rPr b="1" lang="en"/>
              <a:t>Dev</a:t>
            </a:r>
            <a:r>
              <a:rPr lang="en"/>
              <a:t>eloping and </a:t>
            </a:r>
            <a:r>
              <a:rPr b="1" lang="en"/>
              <a:t>Op</a:t>
            </a:r>
            <a:r>
              <a:rPr lang="en"/>
              <a:t>erating software.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Developing and operating software is a continuous process, so DevOps is being good at continuously getting good at developing and operating software.</a:t>
            </a: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301" name="Google Shape;301;p17"/>
          <p:cNvSpPr txBox="1"/>
          <p:nvPr>
            <p:ph idx="1" type="body"/>
          </p:nvPr>
        </p:nvSpPr>
        <p:spPr>
          <a:xfrm>
            <a:off x="1303800" y="1990050"/>
            <a:ext cx="2674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Reducing the number of handoffs required to deliver working software results in higher quality software. </a:t>
            </a:r>
            <a:br>
              <a:rPr lang="en"/>
            </a:br>
            <a:br>
              <a:rPr lang="en"/>
            </a:br>
            <a:r>
              <a:rPr lang="en"/>
              <a:t>Having developers care about how their software is running results in higher quality software in less time.</a:t>
            </a:r>
            <a:endParaRPr/>
          </a:p>
        </p:txBody>
      </p:sp>
      <p:pic>
        <p:nvPicPr>
          <p:cNvPr id="302" name="Google Shape;3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125" y="845275"/>
            <a:ext cx="4332654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DevOps Cycle</a:t>
            </a:r>
            <a:endParaRPr/>
          </a:p>
        </p:txBody>
      </p:sp>
      <p:pic>
        <p:nvPicPr>
          <p:cNvPr id="308" name="Google Shape;3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9950" y="1382825"/>
            <a:ext cx="6047875" cy="301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0800" y="3370300"/>
            <a:ext cx="1773200" cy="17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18"/>
          <p:cNvSpPr txBox="1"/>
          <p:nvPr/>
        </p:nvSpPr>
        <p:spPr>
          <a:xfrm>
            <a:off x="7522800" y="2371000"/>
            <a:ext cx="1621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It’s the Software Development Lifecycle but AGILE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DevOps triangle</a:t>
            </a:r>
            <a:endParaRPr/>
          </a:p>
        </p:txBody>
      </p:sp>
      <p:sp>
        <p:nvSpPr>
          <p:cNvPr id="316" name="Google Shape;316;p1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is a combination of: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Development </a:t>
            </a:r>
            <a:r>
              <a:rPr b="1" lang="en"/>
              <a:t>Process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System </a:t>
            </a:r>
            <a:r>
              <a:rPr b="1" lang="en"/>
              <a:t>Architecture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Technical </a:t>
            </a:r>
            <a:r>
              <a:rPr b="1" lang="en"/>
              <a:t>Systems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How do you build a complex sociotechnical system of people, process, and systems that can operate effectively, change to operate in new and more effective ways, and develop software 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is culture</a:t>
            </a:r>
            <a:endParaRPr/>
          </a:p>
        </p:txBody>
      </p:sp>
      <p:sp>
        <p:nvSpPr>
          <p:cNvPr id="322" name="Google Shape;322;p20"/>
          <p:cNvSpPr txBox="1"/>
          <p:nvPr>
            <p:ph idx="1" type="body"/>
          </p:nvPr>
        </p:nvSpPr>
        <p:spPr>
          <a:xfrm>
            <a:off x="1303800" y="1990050"/>
            <a:ext cx="26277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“You build it, you run it”</a:t>
            </a: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3" name="Google Shape;3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990050"/>
            <a:ext cx="2457450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is not:</a:t>
            </a:r>
            <a:endParaRPr/>
          </a:p>
        </p:txBody>
      </p:sp>
      <p:sp>
        <p:nvSpPr>
          <p:cNvPr id="329" name="Google Shape;329;p21"/>
          <p:cNvSpPr txBox="1"/>
          <p:nvPr>
            <p:ph idx="1" type="body"/>
          </p:nvPr>
        </p:nvSpPr>
        <p:spPr>
          <a:xfrm>
            <a:off x="1051925" y="1990050"/>
            <a:ext cx="35907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 is not: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Renaming your ops team to DevOps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Hiring a ‘DevOps Engineer’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Using Kubernetes everywhere.</a:t>
            </a:r>
            <a:br>
              <a:rPr lang="en"/>
            </a:br>
            <a:endParaRPr/>
          </a:p>
        </p:txBody>
      </p:sp>
      <p:pic>
        <p:nvPicPr>
          <p:cNvPr id="330" name="Google Shape;3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050" y="1990038"/>
            <a:ext cx="2703901" cy="2505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500" y="1990050"/>
            <a:ext cx="4762500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